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11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544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312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199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363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709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855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749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760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07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281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0368-78D4-47F8-8A56-6BEA1EEED4D0}" type="datetimeFigureOut">
              <a:rPr lang="fa-IR" smtClean="0"/>
              <a:t>04/10/1442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EDA8F-B441-4E6A-B64C-2FBE87A59D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086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/>
            </a:r>
            <a:br>
              <a:rPr lang="fa-IR" dirty="0"/>
            </a:br>
            <a:r>
              <a:rPr lang="fa-IR" dirty="0">
                <a:solidFill>
                  <a:srgbClr val="FF0000"/>
                </a:solidFill>
              </a:rPr>
              <a:t/>
            </a:r>
            <a:br>
              <a:rPr lang="fa-IR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CARDIAC ARREST IN PREGNANCY 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082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TIMELY PERIMORTEM C-SECTION LIFESAVING: 4 MINUTE RULE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Should be performed within 5 minutes</a:t>
            </a:r>
          </a:p>
          <a:p>
            <a:r>
              <a:rPr lang="en-US" b="1" dirty="0"/>
              <a:t>Should occur at site of arrest</a:t>
            </a:r>
          </a:p>
          <a:p>
            <a:r>
              <a:rPr lang="en-US" b="1" dirty="0"/>
              <a:t>Facilitates maternal resuscitation</a:t>
            </a:r>
          </a:p>
          <a:p>
            <a:r>
              <a:rPr lang="en-US" b="1" dirty="0"/>
              <a:t>Early delivery decreases risk of neurologic damage to baby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937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extraction of published cases of maternal cardiac arrests 1980-2010 </a:t>
            </a:r>
            <a:endParaRPr lang="en-US" b="1" dirty="0" smtClean="0"/>
          </a:p>
          <a:p>
            <a:r>
              <a:rPr lang="en-US" b="1" dirty="0" smtClean="0"/>
              <a:t>94 </a:t>
            </a:r>
            <a:r>
              <a:rPr lang="en-US" b="1" dirty="0"/>
              <a:t>cases 51/94 mothers survived to discharge </a:t>
            </a:r>
            <a:endParaRPr lang="en-US" b="1" dirty="0" smtClean="0"/>
          </a:p>
          <a:p>
            <a:r>
              <a:rPr lang="en-US" b="1" dirty="0" smtClean="0"/>
              <a:t>PMCD </a:t>
            </a:r>
            <a:r>
              <a:rPr lang="en-US" b="1" dirty="0"/>
              <a:t>beneficial in 31.7% of cases and not harmful in any case </a:t>
            </a:r>
            <a:endParaRPr lang="en-US" b="1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hospital arrest and PMCD within 10 minutes associated with better maternal outcomes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164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292" y="1825625"/>
            <a:ext cx="68314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6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932" y="1825625"/>
            <a:ext cx="59381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3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LEADING </a:t>
            </a:r>
            <a:r>
              <a:rPr lang="en-US" b="1" dirty="0">
                <a:solidFill>
                  <a:srgbClr val="FF0000"/>
                </a:solidFill>
              </a:rPr>
              <a:t>CAUSES 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nesthetic complications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B</a:t>
            </a:r>
            <a:r>
              <a:rPr lang="en-US" dirty="0" smtClean="0"/>
              <a:t>leeding/DIC/uterine atony/placenta </a:t>
            </a:r>
            <a:r>
              <a:rPr lang="en-US" dirty="0" err="1" smtClean="0"/>
              <a:t>abruptio</a:t>
            </a:r>
            <a:r>
              <a:rPr lang="en-US" dirty="0" smtClean="0"/>
              <a:t>/</a:t>
            </a:r>
            <a:r>
              <a:rPr lang="en-US" dirty="0" err="1" smtClean="0"/>
              <a:t>previa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ardiac disease (MI/dissection/cardiomyopathy)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rugs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mbolism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ever/sepsis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eneral </a:t>
            </a:r>
            <a:r>
              <a:rPr lang="en-US" dirty="0" err="1" smtClean="0"/>
              <a:t>nonobstetric</a:t>
            </a:r>
            <a:r>
              <a:rPr lang="en-US" dirty="0" smtClean="0"/>
              <a:t> causes (H and T’s)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ypertension/preeclampsia/eclampsia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522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Unfortunately</a:t>
            </a:r>
            <a:r>
              <a:rPr lang="en-US" dirty="0" smtClean="0"/>
              <a:t> 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majority of serious cardiac complications of pregnancy occur in women not recognized as having heart disease prior to pregnancy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368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HIGH QUALITY CPR/ACLS IS CRITICAL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More rapid development of hypoxemia </a:t>
            </a:r>
            <a:endParaRPr lang="en-US" b="1" dirty="0" smtClean="0"/>
          </a:p>
          <a:p>
            <a:r>
              <a:rPr lang="en-US" b="1" dirty="0" smtClean="0"/>
              <a:t>Reduced </a:t>
            </a:r>
            <a:r>
              <a:rPr lang="en-US" b="1" dirty="0"/>
              <a:t>functional residual capacity </a:t>
            </a:r>
            <a:endParaRPr lang="en-US" b="1" dirty="0" smtClean="0"/>
          </a:p>
          <a:p>
            <a:r>
              <a:rPr lang="en-US" b="1" dirty="0" smtClean="0"/>
              <a:t>02 </a:t>
            </a:r>
            <a:r>
              <a:rPr lang="en-US" b="1" dirty="0"/>
              <a:t>saturation curve shifted to right: higher 02 partial pressure required for adequate maternal oxygenation </a:t>
            </a:r>
            <a:endParaRPr lang="en-US" b="1" dirty="0" smtClean="0"/>
          </a:p>
          <a:p>
            <a:r>
              <a:rPr lang="en-US" b="1" dirty="0" smtClean="0"/>
              <a:t>Increased </a:t>
            </a:r>
            <a:r>
              <a:rPr lang="en-US" b="1" dirty="0"/>
              <a:t>aspiration risk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0272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Compression rate, depth, hand placement, back board, minimal interruptions in compressions are the same </a:t>
            </a:r>
            <a:r>
              <a:rPr lang="en-US" b="1" i="1" u="sng" dirty="0">
                <a:solidFill>
                  <a:srgbClr val="FF0000"/>
                </a:solidFill>
              </a:rPr>
              <a:t>but….</a:t>
            </a:r>
            <a:endParaRPr lang="fa-IR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2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Lateral Uterine Displacement</a:t>
            </a:r>
          </a:p>
          <a:p>
            <a:r>
              <a:rPr lang="en-US" b="1" dirty="0"/>
              <a:t>Positioning of hands </a:t>
            </a:r>
            <a:r>
              <a:rPr lang="en-US" b="1" dirty="0" smtClean="0"/>
              <a:t>for </a:t>
            </a:r>
            <a:r>
              <a:rPr lang="en-US" b="1" dirty="0"/>
              <a:t>CPR should be the </a:t>
            </a:r>
            <a:r>
              <a:rPr lang="en-US" b="1" dirty="0" smtClean="0"/>
              <a:t>same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11" y="2833216"/>
            <a:ext cx="6882372" cy="34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0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VFIB = DEFIB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Staff on obstetrical unit may not have experience in ECG </a:t>
            </a:r>
            <a:r>
              <a:rPr lang="en-US" b="1" dirty="0" smtClean="0"/>
              <a:t>recognition</a:t>
            </a:r>
          </a:p>
          <a:p>
            <a:r>
              <a:rPr lang="en-US" b="1" dirty="0" smtClean="0"/>
              <a:t>May </a:t>
            </a:r>
            <a:r>
              <a:rPr lang="en-US" b="1" dirty="0"/>
              <a:t>wish to consider AED </a:t>
            </a:r>
            <a:endParaRPr lang="en-US" b="1" dirty="0" smtClean="0"/>
          </a:p>
          <a:p>
            <a:r>
              <a:rPr lang="en-US" b="1" dirty="0" smtClean="0"/>
              <a:t>Anterolateral </a:t>
            </a:r>
            <a:r>
              <a:rPr lang="en-US" b="1" dirty="0"/>
              <a:t>pad placement with lateral pad under the breast </a:t>
            </a:r>
            <a:r>
              <a:rPr lang="en-US" b="1" dirty="0" smtClean="0"/>
              <a:t>tissue</a:t>
            </a:r>
          </a:p>
          <a:p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36" y="4156365"/>
            <a:ext cx="2980717" cy="2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3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ADDITIONAL ACLS CONSIDERATIONS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Airway management more difficult </a:t>
            </a:r>
            <a:endParaRPr lang="en-US" b="1" dirty="0" smtClean="0"/>
          </a:p>
          <a:p>
            <a:r>
              <a:rPr lang="en-US" b="1" dirty="0" smtClean="0"/>
              <a:t>More </a:t>
            </a:r>
            <a:r>
              <a:rPr lang="en-US" b="1" dirty="0"/>
              <a:t>difficult to ventilate: Use capnography if available </a:t>
            </a:r>
            <a:endParaRPr lang="en-US" b="1" dirty="0" smtClean="0"/>
          </a:p>
          <a:p>
            <a:r>
              <a:rPr lang="en-US" b="1" dirty="0" smtClean="0"/>
              <a:t>IV </a:t>
            </a:r>
            <a:r>
              <a:rPr lang="en-US" b="1" dirty="0"/>
              <a:t>drugs above diaphragm 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No fetal assessment!!</a:t>
            </a:r>
          </a:p>
          <a:p>
            <a:r>
              <a:rPr lang="en-US" b="1" dirty="0"/>
              <a:t>No medication should be withheld out of concerns for fetal teratogenicity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2408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252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   CARDIAC ARREST IN PREGNANCY </vt:lpstr>
      <vt:lpstr>PowerPoint Presentation</vt:lpstr>
      <vt:lpstr>LEADING CAUSES </vt:lpstr>
      <vt:lpstr>Unfortunately  </vt:lpstr>
      <vt:lpstr>HIGH QUALITY CPR/ACLS IS CRITICAL</vt:lpstr>
      <vt:lpstr>PowerPoint Presentation</vt:lpstr>
      <vt:lpstr>PowerPoint Presentation</vt:lpstr>
      <vt:lpstr>VFIB = DEFIB</vt:lpstr>
      <vt:lpstr>ADDITIONAL ACLS CONSIDERATIONS</vt:lpstr>
      <vt:lpstr>TIMELY PERIMORTEM C-SECTION LIFESAVING: 4 MINUTE RULE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Poya</dc:creator>
  <cp:lastModifiedBy>user</cp:lastModifiedBy>
  <cp:revision>7</cp:revision>
  <dcterms:created xsi:type="dcterms:W3CDTF">2018-12-18T04:25:41Z</dcterms:created>
  <dcterms:modified xsi:type="dcterms:W3CDTF">2020-11-25T09:06:34Z</dcterms:modified>
</cp:coreProperties>
</file>